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10.gif>
</file>

<file path=ppt/media/image11.png>
</file>

<file path=ppt/media/image12.jpg>
</file>

<file path=ppt/media/image13.png>
</file>

<file path=ppt/media/image2.gif>
</file>

<file path=ppt/media/image3.gif>
</file>

<file path=ppt/media/image4.gif>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3f6c8cb9f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f6c8cb9f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3f6c8cb9fe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f6c8cb9fe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3f6c8cb9f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f6c8cb9f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3f6c8cb9f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f6c8cb9f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3f6c8cb9fe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f6c8cb9fe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3f6c8cb9f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f6c8cb9f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3f6c8cb9fe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f6c8cb9fe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9.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10.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3.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7.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6.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4.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8.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5.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 para testadores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 volta para o futuro</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Paulo Cotta - Stefanini</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2"/>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0" lang="en" sz="1200">
                <a:solidFill>
                  <a:srgbClr val="FFFFFF"/>
                </a:solidFill>
                <a:latin typeface="Lato"/>
                <a:ea typeface="Lato"/>
                <a:cs typeface="Lato"/>
                <a:sym typeface="Lato"/>
              </a:rPr>
              <a:t>Mesmo que você não seja um instituto de pesquisa nuclear financiado pelo governo, o poder de processamento de nuvem barato e as ferramentas de código aberto permitirão o aprendizado de máquina e a análise de big data. Recentemente, os engenheiros do Google desenvolveram o TensorFlow, uma biblioteca desenvolvida para conduzir o aprendizado de máquina e a pesquisa profunda de redes neurais para o Google Brain. A Microsoft recentemente disponibilizou seu open source para o Distributed Machine Learning Toolkit. Esses sistemas estão remodelando a forma como o YouTube oferece o próximo vídeo a ser reproduzido, como a Netflix recomenda títulos na página inicial e como a Amazon oferece itens relacionados para comprar. Combinado com a tonelada de dados analíticos coletados pela telemetria de aplicativos hoje, essa pode ser uma fonte poderosa de informações para testes. Combine análise de produção, alterações de controle de versão e relatórios de bugs e deixe um sistema de aprendizado de máquina solto. Pode não ser capaz de explicar por que um problema é provável que aconteça em algum lugar, mas deve ser muito bom em adivinhar onde procurar por problemas.</a:t>
            </a:r>
            <a:endParaRPr b="0" sz="1200">
              <a:solidFill>
                <a:srgbClr val="FFFFFF"/>
              </a:solidFill>
              <a:latin typeface="Lato"/>
              <a:ea typeface="Lato"/>
              <a:cs typeface="Lato"/>
              <a:sym typeface="Lato"/>
            </a:endParaRPr>
          </a:p>
        </p:txBody>
      </p:sp>
      <p:grpSp>
        <p:nvGrpSpPr>
          <p:cNvPr id="156" name="Google Shape;156;p22"/>
          <p:cNvGrpSpPr/>
          <p:nvPr/>
        </p:nvGrpSpPr>
        <p:grpSpPr>
          <a:xfrm>
            <a:off x="6781388" y="2464029"/>
            <a:ext cx="2212050" cy="2537076"/>
            <a:chOff x="6803275" y="395363"/>
            <a:chExt cx="2212050" cy="2537076"/>
          </a:xfrm>
        </p:grpSpPr>
        <p:pic>
          <p:nvPicPr>
            <p:cNvPr id="157" name="Google Shape;157;p22"/>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58" name="Google Shape;158;p22"/>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59" name="Google Shape;159;p22"/>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Importante</a:t>
              </a:r>
              <a:endParaRPr b="1">
                <a:solidFill>
                  <a:schemeClr val="dk1"/>
                </a:solidFill>
                <a:latin typeface="Raleway"/>
                <a:ea typeface="Raleway"/>
                <a:cs typeface="Raleway"/>
                <a:sym typeface="Raleway"/>
              </a:endParaRPr>
            </a:p>
            <a:p>
              <a:pPr indent="0" lvl="0" marL="0" marR="38100" rtl="0" algn="l">
                <a:lnSpc>
                  <a:spcPct val="115000"/>
                </a:lnSpc>
                <a:spcBef>
                  <a:spcPts val="800"/>
                </a:spcBef>
                <a:spcAft>
                  <a:spcPts val="0"/>
                </a:spcAft>
                <a:buNone/>
              </a:pPr>
              <a:r>
                <a:rPr lang="en" sz="1200">
                  <a:latin typeface="Raleway"/>
                  <a:ea typeface="Raleway"/>
                  <a:cs typeface="Raleway"/>
                  <a:sym typeface="Raleway"/>
                </a:rPr>
                <a:t>Mabl usa aprendizado de máquina para automatizar testes funcionais para desenvolvedores</a:t>
              </a:r>
              <a:endParaRPr sz="1200">
                <a:latin typeface="Lato"/>
                <a:ea typeface="Lato"/>
                <a:cs typeface="Lato"/>
                <a:sym typeface="Lato"/>
              </a:endParaRPr>
            </a:p>
          </p:txBody>
        </p:sp>
      </p:grpSp>
      <p:sp>
        <p:nvSpPr>
          <p:cNvPr id="160" name="Google Shape;160;p22"/>
          <p:cNvSpPr txBox="1"/>
          <p:nvPr/>
        </p:nvSpPr>
        <p:spPr>
          <a:xfrm>
            <a:off x="658950" y="143450"/>
            <a:ext cx="6480900" cy="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Lato"/>
                <a:ea typeface="Lato"/>
                <a:cs typeface="Lato"/>
                <a:sym typeface="Lato"/>
              </a:rPr>
              <a:t>Automação de teste com inteligência artificial</a:t>
            </a:r>
            <a:endParaRPr>
              <a:solidFill>
                <a:schemeClr val="accent5"/>
              </a:solidFill>
            </a:endParaRPr>
          </a:p>
        </p:txBody>
      </p:sp>
      <p:pic>
        <p:nvPicPr>
          <p:cNvPr id="161" name="Google Shape;161;p22"/>
          <p:cNvPicPr preferRelativeResize="0"/>
          <p:nvPr/>
        </p:nvPicPr>
        <p:blipFill>
          <a:blip r:embed="rId5">
            <a:alphaModFix/>
          </a:blip>
          <a:stretch>
            <a:fillRect/>
          </a:stretch>
        </p:blipFill>
        <p:spPr>
          <a:xfrm>
            <a:off x="1475225" y="2901775"/>
            <a:ext cx="4337200" cy="21686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23"/>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2400">
                <a:solidFill>
                  <a:schemeClr val="dk2"/>
                </a:solidFill>
              </a:rPr>
              <a:t>The Google Translate app can repeat anything you say in up to </a:t>
            </a:r>
            <a:r>
              <a:rPr lang="en"/>
              <a:t>NINETY LANGUAGES</a:t>
            </a:r>
            <a:r>
              <a:rPr lang="en" sz="2400"/>
              <a:t> </a:t>
            </a:r>
            <a:r>
              <a:rPr b="0" lang="en" sz="2400">
                <a:solidFill>
                  <a:schemeClr val="dk2"/>
                </a:solidFill>
              </a:rPr>
              <a:t>from German and Japanese  to Czech and Zulu</a:t>
            </a:r>
            <a:endParaRPr b="0" sz="2400">
              <a:solidFill>
                <a:schemeClr val="dk2"/>
              </a:solidFill>
            </a:endParaRPr>
          </a:p>
        </p:txBody>
      </p:sp>
      <p:pic>
        <p:nvPicPr>
          <p:cNvPr id="167" name="Google Shape;167;p23"/>
          <p:cNvPicPr preferRelativeResize="0"/>
          <p:nvPr/>
        </p:nvPicPr>
        <p:blipFill rotWithShape="1">
          <a:blip r:embed="rId3">
            <a:alphaModFix/>
          </a:blip>
          <a:srcRect b="0" l="0" r="39660" t="0"/>
          <a:stretch/>
        </p:blipFill>
        <p:spPr>
          <a:xfrm>
            <a:off x="4488725" y="0"/>
            <a:ext cx="4655273" cy="51435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pic>
        <p:nvPicPr>
          <p:cNvPr id="172" name="Google Shape;172;p24"/>
          <p:cNvPicPr preferRelativeResize="0"/>
          <p:nvPr/>
        </p:nvPicPr>
        <p:blipFill rotWithShape="1">
          <a:blip r:embed="rId3">
            <a:alphaModFix/>
          </a:blip>
          <a:srcRect b="5329" l="0" r="11111" t="0"/>
          <a:stretch/>
        </p:blipFill>
        <p:spPr>
          <a:xfrm>
            <a:off x="0" y="0"/>
            <a:ext cx="9144000" cy="5143500"/>
          </a:xfrm>
          <a:prstGeom prst="rect">
            <a:avLst/>
          </a:prstGeom>
          <a:noFill/>
          <a:ln>
            <a:noFill/>
          </a:ln>
        </p:spPr>
      </p:pic>
      <p:sp>
        <p:nvSpPr>
          <p:cNvPr id="173" name="Google Shape;173;p24"/>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Conclusão</a:t>
            </a:r>
            <a:endParaRPr sz="4200">
              <a:solidFill>
                <a:schemeClr val="accent5"/>
              </a:solidFill>
            </a:endParaRPr>
          </a:p>
          <a:p>
            <a:pPr indent="0" lvl="0" marL="0" rtl="0" algn="l">
              <a:spcBef>
                <a:spcPts val="1000"/>
              </a:spcBef>
              <a:spcAft>
                <a:spcPts val="1000"/>
              </a:spcAft>
              <a:buNone/>
            </a:pPr>
            <a:r>
              <a:rPr b="0" lang="en" sz="1200">
                <a:solidFill>
                  <a:srgbClr val="FFFFFF"/>
                </a:solidFill>
              </a:rPr>
              <a:t>Minha previsão para 2020 é a seguinte: o aprendizado de máquina e as ferramentas de IA surgirão para direcionar os testes exploratórios. Imagine adicionar um botão em uma página e uma AI útil, propondo que você deve verificar como isso afeta um obscuro relatório de back-office implementado há cinco anos.</a:t>
            </a:r>
            <a:endParaRPr b="0" sz="1200" u="sng">
              <a:solidFill>
                <a:srgbClr val="FFFFFF"/>
              </a:solidFill>
            </a:endParaRPr>
          </a:p>
        </p:txBody>
      </p:sp>
      <p:pic>
        <p:nvPicPr>
          <p:cNvPr id="174" name="Google Shape;174;p24"/>
          <p:cNvPicPr preferRelativeResize="0"/>
          <p:nvPr/>
        </p:nvPicPr>
        <p:blipFill>
          <a:blip r:embed="rId4">
            <a:alphaModFix/>
          </a:blip>
          <a:stretch>
            <a:fillRect/>
          </a:stretch>
        </p:blipFill>
        <p:spPr>
          <a:xfrm>
            <a:off x="4390625" y="2348000"/>
            <a:ext cx="4572000" cy="2571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5"/>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Obrigado</a:t>
            </a:r>
            <a:endParaRPr sz="4200">
              <a:solidFill>
                <a:schemeClr val="accent5"/>
              </a:solidFill>
            </a:endParaRPr>
          </a:p>
          <a:p>
            <a:pPr indent="-304800" lvl="0" marL="457200" rtl="0" algn="l">
              <a:spcBef>
                <a:spcPts val="1000"/>
              </a:spcBef>
              <a:spcAft>
                <a:spcPts val="0"/>
              </a:spcAft>
              <a:buClr>
                <a:srgbClr val="FFFFFF"/>
              </a:buClr>
              <a:buSzPts val="1200"/>
              <a:buChar char="●"/>
            </a:pPr>
            <a:r>
              <a:rPr b="0" lang="en" sz="1200">
                <a:solidFill>
                  <a:srgbClr val="FFFFFF"/>
                </a:solidFill>
              </a:rPr>
              <a:t>Links importantes:</a:t>
            </a:r>
            <a:endParaRPr b="0" sz="1200">
              <a:solidFill>
                <a:srgbClr val="FFFFFF"/>
              </a:solidFill>
            </a:endParaRPr>
          </a:p>
          <a:p>
            <a:pPr indent="-298450" lvl="1" marL="914400" rtl="0" algn="l">
              <a:spcBef>
                <a:spcPts val="0"/>
              </a:spcBef>
              <a:spcAft>
                <a:spcPts val="0"/>
              </a:spcAft>
              <a:buClr>
                <a:srgbClr val="FFFFFF"/>
              </a:buClr>
              <a:buSzPts val="1100"/>
              <a:buChar char="○"/>
            </a:pPr>
            <a:r>
              <a:rPr b="0" lang="en" sz="1100">
                <a:solidFill>
                  <a:srgbClr val="FFFFFF"/>
                </a:solidFill>
              </a:rPr>
              <a:t>https://github.com/bewestphal/Selenium-AI</a:t>
            </a:r>
            <a:endParaRPr b="0" sz="1100">
              <a:solidFill>
                <a:srgbClr val="FFFFFF"/>
              </a:solidFill>
            </a:endParaRPr>
          </a:p>
          <a:p>
            <a:pPr indent="-298450" lvl="1" marL="914400" rtl="0" algn="l">
              <a:spcBef>
                <a:spcPts val="0"/>
              </a:spcBef>
              <a:spcAft>
                <a:spcPts val="0"/>
              </a:spcAft>
              <a:buClr>
                <a:srgbClr val="FFFFFF"/>
              </a:buClr>
              <a:buSzPts val="1100"/>
              <a:buChar char="○"/>
            </a:pPr>
            <a:r>
              <a:rPr b="0" lang="en" sz="1100">
                <a:solidFill>
                  <a:srgbClr val="FFFFFF"/>
                </a:solidFill>
              </a:rPr>
              <a:t>https://www.analyticsvidhya.com/blog/2018/02/mabl-automate-functional-testing-machine-learning/</a:t>
            </a:r>
            <a:endParaRPr b="0" sz="1100">
              <a:solidFill>
                <a:srgbClr val="FFFFFF"/>
              </a:solidFill>
            </a:endParaRPr>
          </a:p>
          <a:p>
            <a:pPr indent="0" lvl="0" marL="914400" rtl="0" algn="l">
              <a:spcBef>
                <a:spcPts val="1000"/>
              </a:spcBef>
              <a:spcAft>
                <a:spcPts val="1000"/>
              </a:spcAft>
              <a:buNone/>
            </a:pPr>
            <a:r>
              <a:t/>
            </a:r>
            <a:endParaRPr b="0" sz="1100">
              <a:solidFill>
                <a:srgbClr val="FFFFFF"/>
              </a:solidFill>
            </a:endParaRPr>
          </a:p>
        </p:txBody>
      </p:sp>
      <p:pic>
        <p:nvPicPr>
          <p:cNvPr id="180" name="Google Shape;180;p25"/>
          <p:cNvPicPr preferRelativeResize="0"/>
          <p:nvPr/>
        </p:nvPicPr>
        <p:blipFill>
          <a:blip r:embed="rId3">
            <a:alphaModFix/>
          </a:blip>
          <a:stretch>
            <a:fillRect/>
          </a:stretch>
        </p:blipFill>
        <p:spPr>
          <a:xfrm>
            <a:off x="3815875" y="2237550"/>
            <a:ext cx="5147824" cy="2762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Porquê?</a:t>
            </a:r>
            <a:endParaRPr sz="2400"/>
          </a:p>
        </p:txBody>
      </p:sp>
      <p:sp>
        <p:nvSpPr>
          <p:cNvPr id="79" name="Google Shape;79;p14"/>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Vamos verificar Marty Mcfly se os testadores podem ir para área de IA...</a:t>
            </a:r>
            <a:endParaRPr b="0" sz="1800">
              <a:latin typeface="Lato"/>
              <a:ea typeface="Lato"/>
              <a:cs typeface="Lato"/>
              <a:sym typeface="Lato"/>
            </a:endParaRPr>
          </a:p>
          <a:p>
            <a:pPr indent="0" lvl="0" marL="0" rtl="0" algn="l">
              <a:lnSpc>
                <a:spcPct val="115000"/>
              </a:lnSpc>
              <a:spcBef>
                <a:spcPts val="1600"/>
              </a:spcBef>
              <a:spcAft>
                <a:spcPts val="0"/>
              </a:spcAft>
              <a:buNone/>
            </a:pPr>
            <a:r>
              <a:rPr b="0" lang="en" sz="1800">
                <a:latin typeface="Lato"/>
                <a:ea typeface="Lato"/>
                <a:cs typeface="Lato"/>
                <a:sym typeface="Lato"/>
              </a:rPr>
              <a:t>Como fazer?</a:t>
            </a:r>
            <a:endParaRPr b="0" sz="1800">
              <a:latin typeface="Lato"/>
              <a:ea typeface="Lato"/>
              <a:cs typeface="Lato"/>
              <a:sym typeface="Lato"/>
            </a:endParaRPr>
          </a:p>
          <a:p>
            <a:pPr indent="0" lvl="0" marL="0" rtl="0" algn="l">
              <a:lnSpc>
                <a:spcPct val="115000"/>
              </a:lnSpc>
              <a:spcBef>
                <a:spcPts val="1600"/>
              </a:spcBef>
              <a:spcAft>
                <a:spcPts val="0"/>
              </a:spcAft>
              <a:buNone/>
            </a:pPr>
            <a:r>
              <a:rPr b="0" lang="en" sz="1800">
                <a:latin typeface="Lato"/>
                <a:ea typeface="Lato"/>
                <a:cs typeface="Lato"/>
                <a:sym typeface="Lato"/>
              </a:rPr>
              <a:t>É fácil?</a:t>
            </a:r>
            <a:endParaRPr b="0" sz="1800">
              <a:latin typeface="Lato"/>
              <a:ea typeface="Lato"/>
              <a:cs typeface="Lato"/>
              <a:sym typeface="Lato"/>
            </a:endParaRPr>
          </a:p>
          <a:p>
            <a:pPr indent="0" lvl="0" marL="0" rtl="0" algn="l">
              <a:lnSpc>
                <a:spcPct val="115000"/>
              </a:lnSpc>
              <a:spcBef>
                <a:spcPts val="1600"/>
              </a:spcBef>
              <a:spcAft>
                <a:spcPts val="1600"/>
              </a:spcAft>
              <a:buNone/>
            </a:pPr>
            <a:r>
              <a:rPr b="0" lang="en" sz="1800">
                <a:latin typeface="Lato"/>
                <a:ea typeface="Lato"/>
                <a:cs typeface="Lato"/>
                <a:sym typeface="Lato"/>
              </a:rPr>
              <a:t>Conclusão...</a:t>
            </a:r>
            <a:endParaRPr b="0" sz="1800">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4286750" y="2571750"/>
            <a:ext cx="4582625" cy="2396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4"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86" name="Google Shape;86;p15"/>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87" name="Google Shape;87;p15"/>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1. Como fazer?</a:t>
            </a:r>
            <a:endParaRPr b="1" sz="3000">
              <a:solidFill>
                <a:schemeClr val="lt2"/>
              </a:solidFill>
              <a:latin typeface="Raleway"/>
              <a:ea typeface="Raleway"/>
              <a:cs typeface="Raleway"/>
              <a:sym typeface="Raleway"/>
            </a:endParaRPr>
          </a:p>
        </p:txBody>
      </p:sp>
      <p:sp>
        <p:nvSpPr>
          <p:cNvPr id="88" name="Google Shape;88;p15"/>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400"/>
              <a:t>Durante os últimos anos, o mundo da computação evoluiu muito além do que até os escritores de Back to the Future imaginaram. Ainda bem, ainda não temos carros voadores, mas Marty McFly, de 2015, recebeu sua carta de rescisão por fax. No real de 2015, seria mais provável receber uma notificação do smartwatch - e, para um insulto adicional, também um pequeno choque elétrico.</a:t>
            </a:r>
            <a:endParaRPr sz="1400">
              <a:solidFill>
                <a:schemeClr val="dk2"/>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2" name="Shape 92"/>
        <p:cNvGrpSpPr/>
        <p:nvPr/>
      </p:nvGrpSpPr>
      <p:grpSpPr>
        <a:xfrm>
          <a:off x="0" y="0"/>
          <a:ext cx="0" cy="0"/>
          <a:chOff x="0" y="0"/>
          <a:chExt cx="0" cy="0"/>
        </a:xfrm>
      </p:grpSpPr>
      <p:pic>
        <p:nvPicPr>
          <p:cNvPr id="93" name="Google Shape;93;p16"/>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94" name="Google Shape;94;p16"/>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95" name="Google Shape;95;p16"/>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1. Como fazer?</a:t>
            </a:r>
            <a:endParaRPr b="1" sz="3000">
              <a:solidFill>
                <a:schemeClr val="lt2"/>
              </a:solidFill>
              <a:latin typeface="Raleway"/>
              <a:ea typeface="Raleway"/>
              <a:cs typeface="Raleway"/>
              <a:sym typeface="Raleway"/>
            </a:endParaRPr>
          </a:p>
        </p:txBody>
      </p:sp>
      <p:sp>
        <p:nvSpPr>
          <p:cNvPr id="96" name="Google Shape;96;p16"/>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400"/>
              <a:t>Toda essa nova tecnologia está criando algumas oportunidades incríveis para testes de software. Estratégias de teste proibitivamente caras estão se tornando relativamente baratas, e coisas que nós nem consideramos automatizar se tornarão mais baratas e fáceis do que os cadarços de sapatos do McFly. Se sua organização está sofrendo com o alto custo dos testes, aqui estão algumas ferramentas e tendências que podem ajudá-lo a superar a concorrência.</a:t>
            </a:r>
            <a:endParaRPr sz="1400"/>
          </a:p>
          <a:p>
            <a:pPr indent="0" lvl="0" marL="0" rtl="0" algn="l">
              <a:spcBef>
                <a:spcPts val="0"/>
              </a:spcBef>
              <a:spcAft>
                <a:spcPts val="1000"/>
              </a:spcAft>
              <a:buNone/>
            </a:pPr>
            <a:r>
              <a:t/>
            </a:r>
            <a:endParaRPr sz="1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7"/>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0" lang="en" sz="1800">
                <a:solidFill>
                  <a:srgbClr val="FFFFFF"/>
                </a:solidFill>
                <a:latin typeface="Lato"/>
                <a:ea typeface="Lato"/>
                <a:cs typeface="Lato"/>
                <a:sym typeface="Lato"/>
              </a:rPr>
              <a:t>As metas que estamos tentando alcançar aqui usando o Aprendizado de Máquina para testes de automação são escrever dinamicamente novos casos de teste com base nas interações do usuário por mineração de dados de seus logs e seu comportamento no aplicativo / serviço para o qual os testes devem ser escritos e validação ativa para que, caso um objeto seja modificado ou removido, ou alguma outra alteração ocorra, como “modificação na ortografia”, isso é feito pela maioria dos IDE na forma de reconhecimento como Visual Studio ou Eclipse.</a:t>
            </a:r>
            <a:endParaRPr sz="1400">
              <a:solidFill>
                <a:srgbClr val="FFFFFF"/>
              </a:solidFill>
            </a:endParaRPr>
          </a:p>
        </p:txBody>
      </p:sp>
      <p:grpSp>
        <p:nvGrpSpPr>
          <p:cNvPr id="102" name="Google Shape;102;p17"/>
          <p:cNvGrpSpPr/>
          <p:nvPr/>
        </p:nvGrpSpPr>
        <p:grpSpPr>
          <a:xfrm>
            <a:off x="6781388" y="2464029"/>
            <a:ext cx="2212050" cy="2537076"/>
            <a:chOff x="6803275" y="395363"/>
            <a:chExt cx="2212050" cy="2537076"/>
          </a:xfrm>
        </p:grpSpPr>
        <p:pic>
          <p:nvPicPr>
            <p:cNvPr id="103" name="Google Shape;103;p17"/>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04" name="Google Shape;104;p17"/>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05" name="Google Shape;105;p17"/>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Importante</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Lato"/>
                  <a:ea typeface="Lato"/>
                  <a:cs typeface="Lato"/>
                  <a:sym typeface="Lato"/>
                </a:rPr>
                <a:t>Os testes não são validados até que os testes sejam executados. Portanto, se um script for escrito para verificar um botão "OK", não saberemos sobre sua existência até que o teste seja executado.</a:t>
              </a:r>
              <a:endParaRPr b="1" sz="1200">
                <a:solidFill>
                  <a:schemeClr val="dk2"/>
                </a:solidFill>
                <a:latin typeface="Raleway"/>
                <a:ea typeface="Raleway"/>
                <a:cs typeface="Raleway"/>
                <a:sym typeface="Raleway"/>
              </a:endParaRPr>
            </a:p>
          </p:txBody>
        </p:sp>
      </p:grpSp>
      <p:pic>
        <p:nvPicPr>
          <p:cNvPr id="106" name="Google Shape;106;p17"/>
          <p:cNvPicPr preferRelativeResize="0"/>
          <p:nvPr/>
        </p:nvPicPr>
        <p:blipFill>
          <a:blip r:embed="rId5">
            <a:alphaModFix/>
          </a:blip>
          <a:stretch>
            <a:fillRect/>
          </a:stretch>
        </p:blipFill>
        <p:spPr>
          <a:xfrm>
            <a:off x="1337575" y="2957325"/>
            <a:ext cx="3756950" cy="2043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8"/>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marR="38100" rtl="0" algn="just">
              <a:lnSpc>
                <a:spcPct val="115000"/>
              </a:lnSpc>
              <a:spcBef>
                <a:spcPts val="0"/>
              </a:spcBef>
              <a:spcAft>
                <a:spcPts val="0"/>
              </a:spcAft>
              <a:buClr>
                <a:schemeClr val="dk2"/>
              </a:buClr>
              <a:buSzPts val="1100"/>
              <a:buFont typeface="Arial"/>
              <a:buNone/>
            </a:pPr>
            <a:r>
              <a:rPr b="0" lang="en" sz="1400">
                <a:solidFill>
                  <a:srgbClr val="FFFFFF"/>
                </a:solidFill>
                <a:latin typeface="Lato"/>
                <a:ea typeface="Lato"/>
                <a:cs typeface="Lato"/>
                <a:sym typeface="Lato"/>
              </a:rPr>
              <a:t>SVM: Pertence à família de classificadores lineares de algoritmos ML que tentam encontrar um hiperplano (linear) que separe exemplos de classes diferentes. Na fase de aprendizado, o SVM trata os dados de treinamento como um vetor de dimensões k-1. O objetivo é encontrar margem máxima (distância). A técnica de SVM é usada principalmente para a classificação binária. Além disso, temos o MartiRank, um algoritmo de classificação, na fase de aprendizado. São necessárias várias rodadas e, durante cada rodada / iteração, os dados são divididos em N sub-listas, cada sub-lista contendo 1 / n do número total de falhas de dispositivo / aplicativo.</a:t>
            </a:r>
            <a:endParaRPr b="0" sz="1400">
              <a:solidFill>
                <a:srgbClr val="FFFFFF"/>
              </a:solidFill>
              <a:latin typeface="Lato"/>
              <a:ea typeface="Lato"/>
              <a:cs typeface="Lato"/>
              <a:sym typeface="Lato"/>
            </a:endParaRPr>
          </a:p>
          <a:p>
            <a:pPr indent="0" lvl="0" marL="0" rtl="0" algn="just">
              <a:spcBef>
                <a:spcPts val="0"/>
              </a:spcBef>
              <a:spcAft>
                <a:spcPts val="0"/>
              </a:spcAft>
              <a:buNone/>
            </a:pPr>
            <a:r>
              <a:t/>
            </a:r>
            <a:endParaRPr b="0" sz="1400">
              <a:solidFill>
                <a:srgbClr val="FFFFFF"/>
              </a:solidFill>
              <a:latin typeface="Lato"/>
              <a:ea typeface="Lato"/>
              <a:cs typeface="Lato"/>
              <a:sym typeface="Lato"/>
            </a:endParaRPr>
          </a:p>
        </p:txBody>
      </p:sp>
      <p:grpSp>
        <p:nvGrpSpPr>
          <p:cNvPr id="112" name="Google Shape;112;p18"/>
          <p:cNvGrpSpPr/>
          <p:nvPr/>
        </p:nvGrpSpPr>
        <p:grpSpPr>
          <a:xfrm>
            <a:off x="6781388" y="2464029"/>
            <a:ext cx="2212050" cy="2537076"/>
            <a:chOff x="6803275" y="395363"/>
            <a:chExt cx="2212050" cy="2537076"/>
          </a:xfrm>
        </p:grpSpPr>
        <p:pic>
          <p:nvPicPr>
            <p:cNvPr id="113" name="Google Shape;113;p18"/>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14" name="Google Shape;114;p18"/>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15" name="Google Shape;115;p18"/>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Importante</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Lato"/>
                  <a:ea typeface="Lato"/>
                  <a:cs typeface="Lato"/>
                  <a:sym typeface="Lato"/>
                </a:rPr>
                <a:t>A máquina foi treinada para escrever casos de teste com base nas informações coletadas.</a:t>
              </a:r>
              <a:endParaRPr b="1" sz="1200">
                <a:solidFill>
                  <a:schemeClr val="dk2"/>
                </a:solidFill>
                <a:latin typeface="Raleway"/>
                <a:ea typeface="Raleway"/>
                <a:cs typeface="Raleway"/>
                <a:sym typeface="Raleway"/>
              </a:endParaRPr>
            </a:p>
          </p:txBody>
        </p:sp>
      </p:grpSp>
      <p:sp>
        <p:nvSpPr>
          <p:cNvPr id="116" name="Google Shape;116;p18"/>
          <p:cNvSpPr txBox="1"/>
          <p:nvPr/>
        </p:nvSpPr>
        <p:spPr>
          <a:xfrm>
            <a:off x="658950" y="143450"/>
            <a:ext cx="6480900" cy="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Lato"/>
                <a:ea typeface="Lato"/>
                <a:cs typeface="Lato"/>
                <a:sym typeface="Lato"/>
              </a:rPr>
              <a:t>Algoritmos ML para Teste Automatizado</a:t>
            </a:r>
            <a:endParaRPr>
              <a:solidFill>
                <a:schemeClr val="accent5"/>
              </a:solidFill>
            </a:endParaRPr>
          </a:p>
        </p:txBody>
      </p:sp>
      <p:pic>
        <p:nvPicPr>
          <p:cNvPr id="117" name="Google Shape;117;p18"/>
          <p:cNvPicPr preferRelativeResize="0"/>
          <p:nvPr/>
        </p:nvPicPr>
        <p:blipFill>
          <a:blip r:embed="rId5">
            <a:alphaModFix/>
          </a:blip>
          <a:stretch>
            <a:fillRect/>
          </a:stretch>
        </p:blipFill>
        <p:spPr>
          <a:xfrm>
            <a:off x="1270500" y="2922788"/>
            <a:ext cx="3810000" cy="1933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0" lang="en" sz="1400">
                <a:solidFill>
                  <a:srgbClr val="FFFFFF"/>
                </a:solidFill>
                <a:latin typeface="Lato"/>
                <a:ea typeface="Lato"/>
                <a:cs typeface="Lato"/>
                <a:sym typeface="Lato"/>
              </a:rPr>
              <a:t>No entanto, existem serviços emergentes que têm um grande potencial para alterar o equilíbrio a nosso favor. Por exemplo, o AWS Device Farm da Amazon pode executar testes em paralelo em vários dispositivos reais, relatando resultados agregados em minutos. Serviços como o BrowserStack podem nos permitir ver rapidamente como um site da Web procura em vários navegadores, em vários sistemas operacionais ou dispositivos. O Sauce Labs pode executar um teste de selênio em 500 combinações de navegador / sistema operacional. Com a crescente fragmentação de dispositivos, espero que muitos mais desses serviços comecem a aparecer, oferecendo-se para executar um teste automatizado em todo o cenário de plataformas e dispositivos em um flash.</a:t>
            </a:r>
            <a:endParaRPr b="0" sz="1400">
              <a:solidFill>
                <a:srgbClr val="FFFFFF"/>
              </a:solidFill>
              <a:latin typeface="Lato"/>
              <a:ea typeface="Lato"/>
              <a:cs typeface="Lato"/>
              <a:sym typeface="Lato"/>
            </a:endParaRPr>
          </a:p>
        </p:txBody>
      </p:sp>
      <p:grpSp>
        <p:nvGrpSpPr>
          <p:cNvPr id="123" name="Google Shape;123;p19"/>
          <p:cNvGrpSpPr/>
          <p:nvPr/>
        </p:nvGrpSpPr>
        <p:grpSpPr>
          <a:xfrm>
            <a:off x="6781388" y="2464029"/>
            <a:ext cx="2212050" cy="2537076"/>
            <a:chOff x="6803275" y="395363"/>
            <a:chExt cx="2212050" cy="2537076"/>
          </a:xfrm>
        </p:grpSpPr>
        <p:pic>
          <p:nvPicPr>
            <p:cNvPr id="124" name="Google Shape;124;p19"/>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25" name="Google Shape;125;p19"/>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26" name="Google Shape;126;p19"/>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Importante</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100">
                  <a:solidFill>
                    <a:schemeClr val="dk2"/>
                  </a:solidFill>
                  <a:latin typeface="Lato"/>
                  <a:ea typeface="Lato"/>
                  <a:cs typeface="Lato"/>
                  <a:sym typeface="Lato"/>
                </a:rPr>
                <a:t>As notícias correm rapidamente na Internet, especialmente notícias sobre erros aparentemente estúpidos. Por exemplo, em junho de 2015, foi possível bloquear completamente um cliente do Skype enviando uma mensagem contendo a string "http: //".</a:t>
              </a:r>
              <a:endParaRPr b="1" sz="1100">
                <a:solidFill>
                  <a:schemeClr val="dk2"/>
                </a:solidFill>
                <a:latin typeface="Raleway"/>
                <a:ea typeface="Raleway"/>
                <a:cs typeface="Raleway"/>
                <a:sym typeface="Raleway"/>
              </a:endParaRPr>
            </a:p>
          </p:txBody>
        </p:sp>
      </p:grpSp>
      <p:sp>
        <p:nvSpPr>
          <p:cNvPr id="127" name="Google Shape;127;p19"/>
          <p:cNvSpPr txBox="1"/>
          <p:nvPr/>
        </p:nvSpPr>
        <p:spPr>
          <a:xfrm>
            <a:off x="658950" y="143450"/>
            <a:ext cx="6480900" cy="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Lato"/>
                <a:ea typeface="Lato"/>
                <a:cs typeface="Lato"/>
                <a:sym typeface="Lato"/>
              </a:rPr>
              <a:t>Algoritmos ML para Teste Automatizado</a:t>
            </a:r>
            <a:endParaRPr>
              <a:solidFill>
                <a:schemeClr val="accent5"/>
              </a:solidFill>
            </a:endParaRPr>
          </a:p>
        </p:txBody>
      </p:sp>
      <p:pic>
        <p:nvPicPr>
          <p:cNvPr id="128" name="Google Shape;128;p19"/>
          <p:cNvPicPr preferRelativeResize="0"/>
          <p:nvPr/>
        </p:nvPicPr>
        <p:blipFill>
          <a:blip r:embed="rId5">
            <a:alphaModFix/>
          </a:blip>
          <a:stretch>
            <a:fillRect/>
          </a:stretch>
        </p:blipFill>
        <p:spPr>
          <a:xfrm>
            <a:off x="2375400" y="2571750"/>
            <a:ext cx="3048000" cy="2152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0" lang="en" sz="1400">
                <a:solidFill>
                  <a:srgbClr val="FFFFFF"/>
                </a:solidFill>
                <a:latin typeface="Lato"/>
                <a:ea typeface="Lato"/>
                <a:cs typeface="Lato"/>
                <a:sym typeface="Lato"/>
              </a:rPr>
              <a:t>Outra tendência emergente pode transformar a situação a nosso favor. Os relatórios de falhas, tornados onipresentes em aplicativos móveis, também se tornaram a norma para aplicativos de desktop e sites da Web. As coisas vão dar errado, então, quando isso acontecer, é importante que as pessoas responsáveis ​​saibam disso rapidamente. Ainda mais, é crucial poder separar informações relevantes de vermes acidentais. Os problemas podem acontecer nos sistemas dos usuários finais por uma variedade de razões, desde falhas de rede, software de terceiros não relacionados, malícia e estupidez. E quanto mais popular é um aplicativo, mais arriscado é assumir que tudo ficará bem, mas o mais difícil é separar o sinal do ruído com a análise de falhas. Como uma indústria, aprendemos a coletar a interação histórica do usuário, os eventos de rede e muitas outras entradas para ajudar nas análises de falhas nos últimos anos.</a:t>
            </a:r>
            <a:endParaRPr b="0" sz="1400">
              <a:solidFill>
                <a:srgbClr val="FFFFFF"/>
              </a:solidFill>
              <a:latin typeface="Lato"/>
              <a:ea typeface="Lato"/>
              <a:cs typeface="Lato"/>
              <a:sym typeface="Lato"/>
            </a:endParaRPr>
          </a:p>
        </p:txBody>
      </p:sp>
      <p:grpSp>
        <p:nvGrpSpPr>
          <p:cNvPr id="134" name="Google Shape;134;p20"/>
          <p:cNvGrpSpPr/>
          <p:nvPr/>
        </p:nvGrpSpPr>
        <p:grpSpPr>
          <a:xfrm>
            <a:off x="6781388" y="2464029"/>
            <a:ext cx="2212050" cy="2537076"/>
            <a:chOff x="6803275" y="395363"/>
            <a:chExt cx="2212050" cy="2537076"/>
          </a:xfrm>
        </p:grpSpPr>
        <p:pic>
          <p:nvPicPr>
            <p:cNvPr id="135" name="Google Shape;135;p20"/>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36" name="Google Shape;136;p20"/>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37" name="Google Shape;137;p20"/>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Importante</a:t>
              </a:r>
              <a:endParaRPr b="1">
                <a:solidFill>
                  <a:schemeClr val="dk1"/>
                </a:solidFill>
                <a:latin typeface="Raleway"/>
                <a:ea typeface="Raleway"/>
                <a:cs typeface="Raleway"/>
                <a:sym typeface="Raleway"/>
              </a:endParaRPr>
            </a:p>
            <a:p>
              <a:pPr indent="0" lvl="0" marL="0" marR="38100" rtl="0" algn="l">
                <a:lnSpc>
                  <a:spcPct val="115000"/>
                </a:lnSpc>
                <a:spcBef>
                  <a:spcPts val="800"/>
                </a:spcBef>
                <a:spcAft>
                  <a:spcPts val="0"/>
                </a:spcAft>
                <a:buNone/>
              </a:pPr>
              <a:r>
                <a:rPr lang="en" sz="1100">
                  <a:solidFill>
                    <a:srgbClr val="212121"/>
                  </a:solidFill>
                  <a:highlight>
                    <a:srgbClr val="FFFFFF"/>
                  </a:highlight>
                  <a:latin typeface="Lato"/>
                  <a:ea typeface="Lato"/>
                  <a:cs typeface="Lato"/>
                  <a:sym typeface="Lato"/>
                </a:rPr>
                <a:t>A Intel e a Nvidia têm investido pesadamente em soluções de hardware que podem ajudar o Deep Learning e algoritmos relacionados a alcançar resultados mais rapidamente.</a:t>
              </a:r>
              <a:endParaRPr sz="1100">
                <a:solidFill>
                  <a:schemeClr val="dk2"/>
                </a:solidFill>
                <a:latin typeface="Lato"/>
                <a:ea typeface="Lato"/>
                <a:cs typeface="Lato"/>
                <a:sym typeface="Lato"/>
              </a:endParaRPr>
            </a:p>
          </p:txBody>
        </p:sp>
      </p:grpSp>
      <p:sp>
        <p:nvSpPr>
          <p:cNvPr id="138" name="Google Shape;138;p20"/>
          <p:cNvSpPr txBox="1"/>
          <p:nvPr/>
        </p:nvSpPr>
        <p:spPr>
          <a:xfrm>
            <a:off x="658950" y="143450"/>
            <a:ext cx="6480900" cy="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Lato"/>
                <a:ea typeface="Lato"/>
                <a:cs typeface="Lato"/>
                <a:sym typeface="Lato"/>
              </a:rPr>
              <a:t>Algoritmos ML para Teste Automatizado</a:t>
            </a:r>
            <a:endParaRPr>
              <a:solidFill>
                <a:schemeClr val="accent5"/>
              </a:solidFill>
            </a:endParaRPr>
          </a:p>
        </p:txBody>
      </p:sp>
      <p:pic>
        <p:nvPicPr>
          <p:cNvPr id="139" name="Google Shape;139;p20"/>
          <p:cNvPicPr preferRelativeResize="0"/>
          <p:nvPr/>
        </p:nvPicPr>
        <p:blipFill>
          <a:blip r:embed="rId5">
            <a:alphaModFix/>
          </a:blip>
          <a:stretch>
            <a:fillRect/>
          </a:stretch>
        </p:blipFill>
        <p:spPr>
          <a:xfrm>
            <a:off x="1803763" y="3172938"/>
            <a:ext cx="3038475" cy="1590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1"/>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0" lang="en" sz="1400">
                <a:solidFill>
                  <a:srgbClr val="FFFFFF"/>
                </a:solidFill>
                <a:latin typeface="Lato"/>
                <a:ea typeface="Lato"/>
                <a:cs typeface="Lato"/>
                <a:sym typeface="Lato"/>
              </a:rPr>
              <a:t>No momento, a maior parte da automação de testes é relativamente pouco inteligente. A automação torna as coisas mais rápidas, mas os humanos precisam decidir o que testar. No entanto, as máquinas ficaram muito mais inteligentes. O uso de estatísticas para prever tendências e otimizar fluxos de trabalho existe há pelo menos cem anos, mas ela realmente decolou nos últimos anos. Em 2012, o big data ganhou uma grande notícia quando a cadeia de varejo americana Target aparentemente adivinhou que uma adolescente em Minnesota está grávida, mesmo antes de sua família saber. Modelos, ferramentas e habilidades estão evoluindo rapidamente nessa área.</a:t>
            </a:r>
            <a:endParaRPr b="0" sz="1400">
              <a:solidFill>
                <a:srgbClr val="FFFFFF"/>
              </a:solidFill>
              <a:latin typeface="Lato"/>
              <a:ea typeface="Lato"/>
              <a:cs typeface="Lato"/>
              <a:sym typeface="Lato"/>
            </a:endParaRPr>
          </a:p>
        </p:txBody>
      </p:sp>
      <p:grpSp>
        <p:nvGrpSpPr>
          <p:cNvPr id="145" name="Google Shape;145;p21"/>
          <p:cNvGrpSpPr/>
          <p:nvPr/>
        </p:nvGrpSpPr>
        <p:grpSpPr>
          <a:xfrm>
            <a:off x="6781388" y="2464029"/>
            <a:ext cx="2212050" cy="2537076"/>
            <a:chOff x="6803275" y="395363"/>
            <a:chExt cx="2212050" cy="2537076"/>
          </a:xfrm>
        </p:grpSpPr>
        <p:pic>
          <p:nvPicPr>
            <p:cNvPr id="146" name="Google Shape;146;p21"/>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147" name="Google Shape;147;p21"/>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148" name="Google Shape;148;p21"/>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Importante</a:t>
              </a:r>
              <a:endParaRPr b="1">
                <a:solidFill>
                  <a:schemeClr val="dk1"/>
                </a:solidFill>
                <a:latin typeface="Raleway"/>
                <a:ea typeface="Raleway"/>
                <a:cs typeface="Raleway"/>
                <a:sym typeface="Raleway"/>
              </a:endParaRPr>
            </a:p>
            <a:p>
              <a:pPr indent="0" lvl="0" marL="0" marR="38100" rtl="0" algn="l">
                <a:lnSpc>
                  <a:spcPct val="115000"/>
                </a:lnSpc>
                <a:spcBef>
                  <a:spcPts val="800"/>
                </a:spcBef>
                <a:spcAft>
                  <a:spcPts val="0"/>
                </a:spcAft>
                <a:buNone/>
              </a:pPr>
              <a:r>
                <a:rPr lang="en" sz="1200">
                  <a:solidFill>
                    <a:schemeClr val="dk2"/>
                  </a:solidFill>
                  <a:latin typeface="Lato"/>
                  <a:ea typeface="Lato"/>
                  <a:cs typeface="Lato"/>
                  <a:sym typeface="Lato"/>
                </a:rPr>
                <a:t>Paul Graham sugeriu o uso do Filtro Bayesiano para filtrar e-mails de spam.</a:t>
              </a:r>
              <a:endParaRPr sz="1200">
                <a:solidFill>
                  <a:schemeClr val="dk2"/>
                </a:solidFill>
                <a:latin typeface="Lato"/>
                <a:ea typeface="Lato"/>
                <a:cs typeface="Lato"/>
                <a:sym typeface="Lato"/>
              </a:endParaRPr>
            </a:p>
          </p:txBody>
        </p:sp>
      </p:grpSp>
      <p:sp>
        <p:nvSpPr>
          <p:cNvPr id="149" name="Google Shape;149;p21"/>
          <p:cNvSpPr txBox="1"/>
          <p:nvPr/>
        </p:nvSpPr>
        <p:spPr>
          <a:xfrm>
            <a:off x="658950" y="143450"/>
            <a:ext cx="6480900" cy="3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5"/>
                </a:solidFill>
                <a:latin typeface="Lato"/>
                <a:ea typeface="Lato"/>
                <a:cs typeface="Lato"/>
                <a:sym typeface="Lato"/>
              </a:rPr>
              <a:t>Automação de teste com inteligência artificial</a:t>
            </a:r>
            <a:endParaRPr>
              <a:solidFill>
                <a:schemeClr val="accent5"/>
              </a:solidFill>
            </a:endParaRPr>
          </a:p>
        </p:txBody>
      </p:sp>
      <p:pic>
        <p:nvPicPr>
          <p:cNvPr id="150" name="Google Shape;150;p21"/>
          <p:cNvPicPr preferRelativeResize="0"/>
          <p:nvPr/>
        </p:nvPicPr>
        <p:blipFill>
          <a:blip r:embed="rId5">
            <a:alphaModFix/>
          </a:blip>
          <a:stretch>
            <a:fillRect/>
          </a:stretch>
        </p:blipFill>
        <p:spPr>
          <a:xfrm>
            <a:off x="617225" y="2619850"/>
            <a:ext cx="4762500" cy="2381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